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81" r:id="rId3"/>
    <p:sldId id="257" r:id="rId4"/>
    <p:sldId id="391" r:id="rId5"/>
    <p:sldId id="392" r:id="rId6"/>
    <p:sldId id="390" r:id="rId7"/>
    <p:sldId id="386" r:id="rId8"/>
    <p:sldId id="38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150"/>
  </p:normalViewPr>
  <p:slideViewPr>
    <p:cSldViewPr snapToGrid="0" snapToObjects="1">
      <p:cViewPr varScale="1">
        <p:scale>
          <a:sx n="120" d="100"/>
          <a:sy n="120" d="100"/>
        </p:scale>
        <p:origin x="9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145D9-1F43-D240-B59A-E7E7DA92DE53}" type="datetimeFigureOut">
              <a:rPr lang="de-DE" smtClean="0"/>
              <a:t>27.01.23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30CB9-2381-8047-8DC2-CD55EF89F8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927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über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auf Platzhalter ziehen oder durch Klicken auf Symbol hinzufügen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auf Platzhalter ziehen oder durch Klicken auf Symbol hinzufügen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auf Platzhalter ziehen oder durch Klicken auf Symbol hinzufügen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auf Platzhalter ziehen oder durch Klicken auf Symbol hinzufügen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6" descr="Weltkugel_gespiegelt_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29565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Grafik 8" descr="Logo_BiTS_gold_4c.t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5413"/>
            <a:ext cx="180975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bgerundetes Rechteck 9"/>
          <p:cNvSpPr/>
          <p:nvPr userDrawn="1"/>
        </p:nvSpPr>
        <p:spPr>
          <a:xfrm>
            <a:off x="2857488" y="928670"/>
            <a:ext cx="6286512" cy="21431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55500" dist="50800" dir="5400000" sy="-100000" algn="bl" rotWithShape="0"/>
            <a:softEdge rad="317500"/>
          </a:effectLst>
          <a:scene3d>
            <a:camera prst="orthographicFront"/>
            <a:lightRig rig="threePt" dir="t"/>
          </a:scene3d>
          <a:sp3d extrusionH="76200">
            <a:extrusionClr>
              <a:schemeClr val="bg1">
                <a:lumMod val="75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7" name="Abgerundetes Rechteck 10"/>
          <p:cNvSpPr/>
          <p:nvPr userDrawn="1"/>
        </p:nvSpPr>
        <p:spPr>
          <a:xfrm>
            <a:off x="7072330" y="357166"/>
            <a:ext cx="71438" cy="57150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  <a:softEdge rad="317500"/>
          </a:effectLst>
          <a:scene3d>
            <a:camera prst="orthographicFront"/>
            <a:lightRig rig="threePt" dir="t"/>
          </a:scene3d>
          <a:sp3d extrusionH="76200">
            <a:extrusionClr>
              <a:schemeClr val="bg1">
                <a:lumMod val="75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8" name="Grafik 11" descr="Laureate_neues Logo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24713" y="360363"/>
            <a:ext cx="1776412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liennummernplatzhalter 9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200" dirty="0">
              <a:solidFill>
                <a:schemeClr val="tx1">
                  <a:tint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Rechteck 8"/>
          <p:cNvSpPr/>
          <p:nvPr userDrawn="1"/>
        </p:nvSpPr>
        <p:spPr>
          <a:xfrm>
            <a:off x="2411413" y="63500"/>
            <a:ext cx="5002212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DE" sz="2800" b="1" dirty="0">
                <a:solidFill>
                  <a:srgbClr val="DC9F22"/>
                </a:solidFill>
                <a:latin typeface="Calibri" pitchFamily="34" charset="0"/>
              </a:rPr>
              <a:t>Verbraucher-, Ratgeber </a:t>
            </a:r>
          </a:p>
          <a:p>
            <a:pPr algn="ctr"/>
            <a:r>
              <a:rPr lang="de-DE" sz="2800" b="1" dirty="0">
                <a:solidFill>
                  <a:srgbClr val="DC9F22"/>
                </a:solidFill>
                <a:latin typeface="Calibri" pitchFamily="34" charset="0"/>
              </a:rPr>
              <a:t>und Nutzwertjournalismus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19535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6" descr="Weltkugel_gespiegelt_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29565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Grafik 8" descr="Logo_BiTS_gold_4c.t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5413"/>
            <a:ext cx="180975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bgerundetes Rechteck 9"/>
          <p:cNvSpPr/>
          <p:nvPr userDrawn="1"/>
        </p:nvSpPr>
        <p:spPr>
          <a:xfrm>
            <a:off x="2857488" y="928670"/>
            <a:ext cx="6286512" cy="21431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55500" dist="50800" dir="5400000" sy="-100000" algn="bl" rotWithShape="0"/>
            <a:softEdge rad="317500"/>
          </a:effectLst>
          <a:scene3d>
            <a:camera prst="orthographicFront"/>
            <a:lightRig rig="threePt" dir="t"/>
          </a:scene3d>
          <a:sp3d extrusionH="76200">
            <a:extrusionClr>
              <a:schemeClr val="bg1">
                <a:lumMod val="75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7" name="Abgerundetes Rechteck 10"/>
          <p:cNvSpPr/>
          <p:nvPr userDrawn="1"/>
        </p:nvSpPr>
        <p:spPr>
          <a:xfrm>
            <a:off x="7072330" y="357166"/>
            <a:ext cx="71438" cy="57150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  <a:softEdge rad="317500"/>
          </a:effectLst>
          <a:scene3d>
            <a:camera prst="orthographicFront"/>
            <a:lightRig rig="threePt" dir="t"/>
          </a:scene3d>
          <a:sp3d extrusionH="76200">
            <a:extrusionClr>
              <a:schemeClr val="bg1">
                <a:lumMod val="75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8" name="Grafik 11" descr="Laureate_neues Logo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24713" y="360363"/>
            <a:ext cx="1776412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liennummernplatzhalter 9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200" dirty="0">
              <a:solidFill>
                <a:schemeClr val="tx1">
                  <a:tint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Rechteck 8"/>
          <p:cNvSpPr/>
          <p:nvPr userDrawn="1"/>
        </p:nvSpPr>
        <p:spPr>
          <a:xfrm>
            <a:off x="2411413" y="63500"/>
            <a:ext cx="5002212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DE" sz="2800" b="1" dirty="0">
                <a:solidFill>
                  <a:srgbClr val="DC9F22"/>
                </a:solidFill>
                <a:latin typeface="Calibri" pitchFamily="34" charset="0"/>
              </a:rPr>
              <a:t>Verbraucher-, Ratgeber </a:t>
            </a:r>
          </a:p>
          <a:p>
            <a:pPr algn="ctr"/>
            <a:r>
              <a:rPr lang="de-DE" sz="2800" b="1" dirty="0">
                <a:solidFill>
                  <a:srgbClr val="DC9F22"/>
                </a:solidFill>
                <a:latin typeface="Calibri" pitchFamily="34" charset="0"/>
              </a:rPr>
              <a:t>und Nutzwertjournalismus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195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/>
              <a:t>Bild auf Platzhalter ziehen oder durch Klicken auf Symbol hinzufügen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Inhal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nitt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, oben und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5" r:id="rId20"/>
    <p:sldLayoutId id="2147483686" r:id="rId2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tto-brenner-stiftung.de/wie-journalist-innen-die-transformation-der-medien-erleben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tresco.de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z.net/podcasts/f-a-z-kuenstliche-intelligenz-podcast/ki-im-journalismus-unterschaetzter-helfer-im-hintergrund-18218234.html" TargetMode="External"/><Relationship Id="rId2" Type="http://schemas.openxmlformats.org/officeDocument/2006/relationships/hyperlink" Target="https://www.faz.net/podcasts/f-a-z-kuenstliche-intelligenz-podcast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dr.de/medien360g/medienwissen/ki-grenzen-risiken-104.html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sV_Okn8aJM&amp;list=PLj9RlV6qomR67a0h2iUq_eRXNP3rV_jWk&amp;index=1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.rtl.com/meldung/Synthetische-Stimmen-ermoeglichen-nutzerzentrierte-Angebote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de-DE" sz="3600" dirty="0"/>
              <a:t>Künstliche Intelligenz im Journalismus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de-DE" dirty="0"/>
              <a:t>WordPress-</a:t>
            </a:r>
            <a:r>
              <a:rPr lang="de-DE" dirty="0" err="1"/>
              <a:t>MeetUp</a:t>
            </a:r>
            <a:r>
              <a:rPr lang="de-DE" dirty="0"/>
              <a:t> Dortmund</a:t>
            </a:r>
          </a:p>
        </p:txBody>
      </p:sp>
    </p:spTree>
    <p:extLst>
      <p:ext uri="{BB962C8B-B14F-4D97-AF65-F5344CB8AC3E}">
        <p14:creationId xmlns:p14="http://schemas.microsoft.com/office/powerpoint/2010/main" val="1035158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Michael Westerhoff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Seit 2001</a:t>
            </a:r>
          </a:p>
          <a:p>
            <a:r>
              <a:rPr lang="de-DE" b="1" dirty="0"/>
              <a:t>Wirtschaftsjournalist</a:t>
            </a:r>
            <a:r>
              <a:rPr lang="de-DE" dirty="0"/>
              <a:t>, u.a. WDR Radio, WDR Fernsehen</a:t>
            </a:r>
          </a:p>
          <a:p>
            <a:r>
              <a:rPr lang="de-DE" b="1" dirty="0"/>
              <a:t>Moderator</a:t>
            </a:r>
            <a:r>
              <a:rPr lang="de-DE" dirty="0"/>
              <a:t> WDR 2, WDR 4, WDR 5</a:t>
            </a:r>
          </a:p>
          <a:p>
            <a:r>
              <a:rPr lang="de-DE" b="1" dirty="0"/>
              <a:t>Dozent</a:t>
            </a:r>
            <a:r>
              <a:rPr lang="de-DE" dirty="0"/>
              <a:t> (WAM, TU Dortmund, ISM, </a:t>
            </a:r>
            <a:r>
              <a:rPr lang="de-DE" dirty="0" err="1"/>
              <a:t>BiTS</a:t>
            </a:r>
            <a:r>
              <a:rPr lang="de-DE" dirty="0"/>
              <a:t>, Deutsche Welle Akademie, Sporthochschule Köln)</a:t>
            </a:r>
          </a:p>
          <a:p>
            <a:r>
              <a:rPr lang="de-DE" b="1" dirty="0"/>
              <a:t>Podcast</a:t>
            </a:r>
            <a:r>
              <a:rPr lang="de-DE" dirty="0"/>
              <a:t> (u.a. DSW 21 – urbane Zukunft) 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Vor 2001</a:t>
            </a:r>
          </a:p>
          <a:p>
            <a:r>
              <a:rPr lang="de-DE" b="1" dirty="0"/>
              <a:t>Volontariat</a:t>
            </a:r>
            <a:r>
              <a:rPr lang="de-DE" dirty="0"/>
              <a:t> Antenne Unna</a:t>
            </a:r>
          </a:p>
          <a:p>
            <a:r>
              <a:rPr lang="de-DE" b="1" dirty="0"/>
              <a:t>Redakteur</a:t>
            </a:r>
            <a:r>
              <a:rPr lang="de-DE" dirty="0"/>
              <a:t> Radio 91.2</a:t>
            </a:r>
          </a:p>
          <a:p>
            <a:r>
              <a:rPr lang="de-DE" b="1" dirty="0"/>
              <a:t>Börsenredakteur</a:t>
            </a:r>
            <a:r>
              <a:rPr lang="de-DE" dirty="0"/>
              <a:t> dpa-AFX</a:t>
            </a:r>
          </a:p>
          <a:p>
            <a:r>
              <a:rPr lang="de-DE" b="1" dirty="0"/>
              <a:t>Investor</a:t>
            </a:r>
            <a:r>
              <a:rPr lang="de-DE" dirty="0"/>
              <a:t> Relations Manager</a:t>
            </a:r>
          </a:p>
        </p:txBody>
      </p:sp>
    </p:spTree>
    <p:extLst>
      <p:ext uri="{BB962C8B-B14F-4D97-AF65-F5344CB8AC3E}">
        <p14:creationId xmlns:p14="http://schemas.microsoft.com/office/powerpoint/2010/main" val="2704316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Sportjournalimus</a:t>
            </a:r>
            <a:r>
              <a:rPr lang="de-DE" dirty="0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Bereits 2016 Tweets von Bots von den Olympischen Spielen 2016 in Rio</a:t>
            </a:r>
          </a:p>
          <a:p>
            <a:r>
              <a:rPr lang="de-DE" dirty="0" err="1"/>
              <a:t>Automated</a:t>
            </a:r>
            <a:r>
              <a:rPr lang="de-DE" dirty="0"/>
              <a:t> </a:t>
            </a:r>
            <a:r>
              <a:rPr lang="de-DE" dirty="0" err="1"/>
              <a:t>Insights</a:t>
            </a:r>
            <a:r>
              <a:rPr lang="de-DE" dirty="0"/>
              <a:t>: US-Baseball-, Fußball, Basketball-Ligen (produziert </a:t>
            </a:r>
            <a:r>
              <a:rPr lang="de-DE" dirty="0" err="1"/>
              <a:t>nTexte</a:t>
            </a:r>
            <a:r>
              <a:rPr lang="de-DE" dirty="0"/>
              <a:t>, für die man 100 Journalisten bräuchte)</a:t>
            </a:r>
          </a:p>
          <a:p>
            <a:r>
              <a:rPr lang="de-DE" dirty="0" err="1"/>
              <a:t>Fussball.de</a:t>
            </a:r>
            <a:r>
              <a:rPr lang="de-DE" dirty="0"/>
              <a:t>: Berichte von 75.000 </a:t>
            </a:r>
            <a:r>
              <a:rPr lang="de-DE" dirty="0" err="1"/>
              <a:t>Amateuerspielen</a:t>
            </a:r>
            <a:endParaRPr lang="de-DE" dirty="0"/>
          </a:p>
          <a:p>
            <a:r>
              <a:rPr lang="de-DE" dirty="0"/>
              <a:t>Automatisierte Kommentare bei </a:t>
            </a:r>
            <a:r>
              <a:rPr lang="de-DE" dirty="0" err="1"/>
              <a:t>e</a:t>
            </a:r>
            <a:r>
              <a:rPr lang="de-DE" dirty="0"/>
              <a:t>-Sport-Games wie Fifa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dirty="0"/>
              <a:t>Studie zur Zukunft des Sportjournalismus:</a:t>
            </a:r>
          </a:p>
          <a:p>
            <a:pPr marL="0" indent="0">
              <a:buNone/>
            </a:pPr>
            <a:r>
              <a:rPr lang="de-DE" dirty="0">
                <a:hlinkClick r:id="rId2"/>
              </a:rPr>
              <a:t>https://www.otto-brenner-stiftung.de/wie-journalist-innen-die-transformation-der-medien-erleben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967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Journalimus</a:t>
            </a:r>
            <a:r>
              <a:rPr lang="de-DE" dirty="0"/>
              <a:t> (</a:t>
            </a:r>
            <a:r>
              <a:rPr lang="de-DE" dirty="0" err="1"/>
              <a:t>Retresco</a:t>
            </a:r>
            <a:r>
              <a:rPr lang="de-DE" dirty="0"/>
              <a:t>)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Sport, Wahlanalyse, </a:t>
            </a:r>
            <a:r>
              <a:rPr lang="de-DE" dirty="0" err="1"/>
              <a:t>automatsiierte</a:t>
            </a:r>
            <a:r>
              <a:rPr lang="de-DE" dirty="0"/>
              <a:t> Texte</a:t>
            </a:r>
          </a:p>
          <a:p>
            <a:r>
              <a:rPr lang="de-DE" dirty="0"/>
              <a:t>Kunden: Welt, Spiegel, Rheinische Post, aber auch Firmen wie Immoscout und Madia Markt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KI-Entwickler:</a:t>
            </a:r>
          </a:p>
          <a:p>
            <a:pPr marL="0" indent="0">
              <a:buNone/>
            </a:pPr>
            <a:r>
              <a:rPr lang="de-DE" dirty="0">
                <a:hlinkClick r:id="rId2"/>
              </a:rPr>
              <a:t>https://www.retresco.de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3479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Journalimus</a:t>
            </a:r>
            <a:r>
              <a:rPr lang="de-DE" dirty="0"/>
              <a:t> (FAZ)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Vorhersage, wie viele Klicks ein Thema haben wird</a:t>
            </a:r>
          </a:p>
          <a:p>
            <a:r>
              <a:rPr lang="de-DE" dirty="0"/>
              <a:t>Recherche von Themen (z.B. Twitter); Software von </a:t>
            </a:r>
            <a:r>
              <a:rPr lang="de-DE" dirty="0" err="1"/>
              <a:t>Dataminr</a:t>
            </a:r>
            <a:r>
              <a:rPr lang="de-DE" dirty="0"/>
              <a:t>; Beispiel: Über Brand in Notre </a:t>
            </a:r>
            <a:r>
              <a:rPr lang="de-DE" dirty="0" err="1"/>
              <a:t>Dames</a:t>
            </a:r>
            <a:r>
              <a:rPr lang="de-DE" dirty="0"/>
              <a:t> berichtet FAZ vor Nachrichtenagenturen</a:t>
            </a:r>
          </a:p>
          <a:p>
            <a:r>
              <a:rPr lang="de-DE" dirty="0"/>
              <a:t>Podcast zu KI mit zwei </a:t>
            </a:r>
            <a:r>
              <a:rPr lang="de-DE" dirty="0" err="1"/>
              <a:t>Wissenschftlern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FAZ-Podcast KI:</a:t>
            </a:r>
          </a:p>
          <a:p>
            <a:pPr marL="0" indent="0">
              <a:buNone/>
            </a:pPr>
            <a:r>
              <a:rPr lang="de-DE" dirty="0">
                <a:hlinkClick r:id="rId2"/>
              </a:rPr>
              <a:t>https://www.faz.net/podcasts/f-a-z-kuenstliche-intelligenz-podcast/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b="1" dirty="0"/>
              <a:t>Zum Einsatz bei der FAZ:</a:t>
            </a:r>
          </a:p>
          <a:p>
            <a:pPr marL="0" indent="0">
              <a:buNone/>
            </a:pPr>
            <a:r>
              <a:rPr lang="de-DE" dirty="0">
                <a:hlinkClick r:id="rId3"/>
              </a:rPr>
              <a:t>https://www.faz.net/podcasts/f-a-z-kuenstliche-intelligenz-podcast/ki-im-journalismus-unterschaetzter-helfer-im-hintergrund-18218234.html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0823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Panama Papers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de-DE" i="1" dirty="0">
                <a:solidFill>
                  <a:schemeClr val="tx1"/>
                </a:solidFill>
                <a:latin typeface="+mj-lt"/>
              </a:rPr>
              <a:t>„</a:t>
            </a:r>
            <a:r>
              <a:rPr lang="de-DE" i="1" u="none" strike="noStrike" dirty="0">
                <a:solidFill>
                  <a:schemeClr val="tx1"/>
                </a:solidFill>
                <a:effectLst/>
                <a:latin typeface="+mj-lt"/>
              </a:rPr>
              <a:t>"Wir wären ohne die Technologie nie so weit gekommen.“</a:t>
            </a:r>
          </a:p>
          <a:p>
            <a:pPr marL="0" indent="0" algn="ctr">
              <a:buNone/>
            </a:pPr>
            <a:r>
              <a:rPr lang="de-DE" i="1" u="none" strike="noStrike" dirty="0">
                <a:solidFill>
                  <a:schemeClr val="tx1"/>
                </a:solidFill>
                <a:effectLst/>
                <a:latin typeface="+mj-lt"/>
              </a:rPr>
              <a:t>(Hannes Munzinger, Süddeutsche Zeitung“</a:t>
            </a:r>
            <a:endParaRPr lang="de-DE" dirty="0"/>
          </a:p>
          <a:p>
            <a:r>
              <a:rPr lang="de-DE" dirty="0"/>
              <a:t>Mit eigenen Hochleistungsrechner, die wochenlang liefen (Quellenschutz)</a:t>
            </a:r>
          </a:p>
          <a:p>
            <a:r>
              <a:rPr lang="de-DE" dirty="0"/>
              <a:t>Datenbearbeitung mit Texterkennung, Erkennen doppelte Dokumente (automatisierte Recherche)</a:t>
            </a:r>
          </a:p>
          <a:p>
            <a:r>
              <a:rPr lang="de-DE" dirty="0"/>
              <a:t>Daten nach 30.000 prominente Namen durchsucht</a:t>
            </a:r>
          </a:p>
          <a:p>
            <a:r>
              <a:rPr lang="de-DE" dirty="0"/>
              <a:t>Teams aus Programmierern und Journalisten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b="1" dirty="0"/>
              <a:t>Interview Hannes Munzinger:</a:t>
            </a:r>
          </a:p>
          <a:p>
            <a:pPr marL="0" indent="0">
              <a:buNone/>
            </a:pPr>
            <a:r>
              <a:rPr lang="de-DE" dirty="0">
                <a:hlinkClick r:id="rId2"/>
              </a:rPr>
              <a:t>https://www.mdr.de/medien360g/medienwissen/ki-grenzen-risiken-104.html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06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Botcast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Erstellung automatisierter Nachrichten (Studio 47)</a:t>
            </a:r>
          </a:p>
          <a:p>
            <a:r>
              <a:rPr lang="de-DE" dirty="0"/>
              <a:t>Text-Generierung</a:t>
            </a:r>
          </a:p>
          <a:p>
            <a:r>
              <a:rPr lang="de-DE" dirty="0"/>
              <a:t>Sprachsynthese</a:t>
            </a:r>
          </a:p>
          <a:p>
            <a:r>
              <a:rPr lang="de-DE" dirty="0"/>
              <a:t>Videoproduktion</a:t>
            </a:r>
          </a:p>
          <a:p>
            <a:r>
              <a:rPr lang="de-DE" dirty="0"/>
              <a:t>Distribution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Studio 47:</a:t>
            </a:r>
          </a:p>
          <a:p>
            <a:pPr marL="0" indent="0">
              <a:buNone/>
            </a:pPr>
            <a:r>
              <a:rPr lang="de-DE" dirty="0">
                <a:hlinkClick r:id="rId2"/>
              </a:rPr>
              <a:t>https://www.youtube.com/watch?v=DsV_Okn8aJM&amp;list=PLj9RlV6qomR67a0h2iUq_eRXNP3rV_jWk&amp;index=1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8635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News </a:t>
            </a:r>
            <a:r>
              <a:rPr lang="de-DE" dirty="0" err="1"/>
              <a:t>Bites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b="1" dirty="0"/>
              <a:t>Erstellung individualisierter Nachrichten (RTL Deutschland, </a:t>
            </a:r>
            <a:r>
              <a:rPr lang="de-DE" b="1" dirty="0" err="1"/>
              <a:t>n-tv.de</a:t>
            </a:r>
            <a:r>
              <a:rPr lang="de-DE" b="1" dirty="0"/>
              <a:t>)</a:t>
            </a:r>
          </a:p>
          <a:p>
            <a:r>
              <a:rPr lang="de-DE" dirty="0"/>
              <a:t>Sprachsynthese mit bekannten Stimmen (Maik Meuser, RTL aktuell)</a:t>
            </a:r>
          </a:p>
          <a:p>
            <a:r>
              <a:rPr lang="de-DE" dirty="0"/>
              <a:t>Vorlesefunktion für </a:t>
            </a:r>
            <a:r>
              <a:rPr lang="de-DE" dirty="0" err="1"/>
              <a:t>RTL.de</a:t>
            </a:r>
            <a:r>
              <a:rPr lang="de-DE" dirty="0"/>
              <a:t>, </a:t>
            </a:r>
            <a:r>
              <a:rPr lang="de-DE" dirty="0" err="1"/>
              <a:t>n-tv.de</a:t>
            </a:r>
            <a:r>
              <a:rPr lang="de-DE" dirty="0"/>
              <a:t>, Online-Angebot Gruner &amp; Jahr</a:t>
            </a:r>
          </a:p>
          <a:p>
            <a:r>
              <a:rPr lang="de-DE" dirty="0"/>
              <a:t>Weitere Ziele: individualisierte Nachrichten (Morning Briefing), Vertonen Nachrichten, Radio-Moderation in Randstunden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/>
              <a:t>Demo-Video:</a:t>
            </a:r>
          </a:p>
          <a:p>
            <a:pPr marL="0" indent="0">
              <a:buNone/>
            </a:pPr>
            <a:r>
              <a:rPr lang="de-DE" dirty="0">
                <a:hlinkClick r:id="rId2"/>
              </a:rPr>
              <a:t>https://media.rtl.com/meldung/Synthetische-Stimmen-ermoeglichen-nutzerzentrierte-Angebote/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909759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430</Words>
  <Application>Microsoft Macintosh PowerPoint</Application>
  <PresentationFormat>Bildschirmpräsentation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Wingdings 2</vt:lpstr>
      <vt:lpstr>Plaza</vt:lpstr>
      <vt:lpstr>Künstliche Intelligenz im Journalismus</vt:lpstr>
      <vt:lpstr>Michael Westerhoff</vt:lpstr>
      <vt:lpstr>Sportjournalimus </vt:lpstr>
      <vt:lpstr>Journalimus (Retresco) </vt:lpstr>
      <vt:lpstr>Journalimus (FAZ) </vt:lpstr>
      <vt:lpstr>Panama Papers</vt:lpstr>
      <vt:lpstr>Botcast</vt:lpstr>
      <vt:lpstr>News Bites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Wirtschaftsjournalismus</dc:title>
  <dc:creator>Michael Westerhoff</dc:creator>
  <cp:lastModifiedBy>Michael Westerhoff</cp:lastModifiedBy>
  <cp:revision>115</cp:revision>
  <cp:lastPrinted>2018-03-09T09:16:43Z</cp:lastPrinted>
  <dcterms:created xsi:type="dcterms:W3CDTF">2015-09-18T15:34:28Z</dcterms:created>
  <dcterms:modified xsi:type="dcterms:W3CDTF">2023-01-27T12:51:05Z</dcterms:modified>
</cp:coreProperties>
</file>